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M+" panose="020B0600070205080204" charset="-128"/>
      <p:regular r:id="rId22"/>
    </p:embeddedFont>
    <p:embeddedFont>
      <p:font typeface="M+ Bold" panose="020B0600070205080204" charset="-128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336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1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257800" y="8720490"/>
            <a:ext cx="1028700" cy="86607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3" name="AutoShape 3"/>
          <p:cNvSpPr/>
          <p:nvPr/>
        </p:nvSpPr>
        <p:spPr>
          <a:xfrm>
            <a:off x="1060961" y="9431738"/>
            <a:ext cx="3496209" cy="40679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/>
          <p:cNvGrpSpPr/>
          <p:nvPr/>
        </p:nvGrpSpPr>
        <p:grpSpPr>
          <a:xfrm>
            <a:off x="5607586" y="9075464"/>
            <a:ext cx="329127" cy="156121"/>
            <a:chOff x="0" y="0"/>
            <a:chExt cx="1070941" cy="508000"/>
          </a:xfrm>
        </p:grpSpPr>
        <p:sp>
          <p:nvSpPr>
            <p:cNvPr id="5" name="Freeform 5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l="l" t="t" r="r" b="b"/>
              <a:pathLst>
                <a:path w="775031" h="76200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9546897" y="0"/>
            <a:ext cx="7712403" cy="10287000"/>
          </a:xfrm>
          <a:custGeom>
            <a:avLst/>
            <a:gdLst/>
            <a:ahLst/>
            <a:cxnLst/>
            <a:rect l="l" t="t" r="r" b="b"/>
            <a:pathLst>
              <a:path w="7712403" h="10287000">
                <a:moveTo>
                  <a:pt x="0" y="0"/>
                </a:moveTo>
                <a:lnTo>
                  <a:pt x="7712403" y="0"/>
                </a:lnTo>
                <a:lnTo>
                  <a:pt x="771240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447" r="-45622"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118647" y="4800259"/>
            <a:ext cx="7380501" cy="1019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84"/>
              </a:lnSpc>
            </a:pPr>
            <a:r>
              <a:rPr lang="en-US" sz="6803" spc="809">
                <a:solidFill>
                  <a:srgbClr val="FFFFFF"/>
                </a:solidFill>
                <a:latin typeface="M+ Bold"/>
              </a:rPr>
              <a:t>- pepe ohana-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80011" y="8813004"/>
            <a:ext cx="3528470" cy="54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59"/>
              </a:lnSpc>
            </a:pPr>
            <a:r>
              <a:rPr lang="en-US" sz="3599">
                <a:solidFill>
                  <a:srgbClr val="544637"/>
                </a:solidFill>
                <a:latin typeface="M+ Bold"/>
              </a:rPr>
              <a:t>Team  SAKURA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83594" y="3301247"/>
            <a:ext cx="7515553" cy="1279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53"/>
              </a:lnSpc>
            </a:pPr>
            <a:r>
              <a:rPr lang="en-US" sz="8503" spc="-195">
                <a:solidFill>
                  <a:srgbClr val="FFFFFF"/>
                </a:solidFill>
                <a:ea typeface="M+ Bold"/>
              </a:rPr>
              <a:t>ねこまっちんぐ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29.7055"/>
                </p14:media>
              </p:ext>
            </p:extLst>
          </p:nvPr>
        </p:nvPicPr>
        <p:blipFill>
          <a:blip r:embed="rId4"/>
          <a:srcRect l="21398" r="31026"/>
          <a:stretch>
            <a:fillRect/>
          </a:stretch>
        </p:blipFill>
        <p:spPr>
          <a:xfrm>
            <a:off x="9587450" y="51491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ねこまっち(条件)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ホーム画面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性別を選択する(複数選択可)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まっちんぐボタンクリック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選択した性別に応じた検索結果を表示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ねこをクリック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より詳しいねこの情報を表示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29.7055"/>
                </p14:media>
              </p:ext>
            </p:extLst>
          </p:nvPr>
        </p:nvPicPr>
        <p:blipFill>
          <a:blip r:embed="rId4"/>
          <a:srcRect l="21398" r="31026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ねこまっち(ID)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ホーム画面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ねこIDが分かる場合はこちらを利用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2.まっちんぐボタンクリック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直接ねこの詳細ページを表示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メッセージ送信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ログイン済みならメッセージ送信可能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29.7055"/>
                </p14:media>
              </p:ext>
            </p:extLst>
          </p:nvPr>
        </p:nvPicPr>
        <p:blipFill>
          <a:blip r:embed="rId4"/>
          <a:srcRect l="21398" r="31026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マイページ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ナビゲーションバー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ログイン済みならどこからでも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各情報の表示と編集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ねこ情報の新規登録や削除もここから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メッセージの表示と返信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アコーディオン表示で視認性アップ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768" t="5339" r="4365"/>
          <a:stretch>
            <a:fillRect/>
          </a:stretch>
        </p:blipFill>
        <p:spPr>
          <a:xfrm>
            <a:off x="9587450" y="0"/>
            <a:ext cx="8774791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ねこ新規登録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マイページ：ねこ登録ボタン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"/>
              </a:rPr>
              <a:t>      ねこ情報エリアにボタンを配置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登録ボタンクリック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 未入力があればバリデーション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マイページに戻る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 ねこ情報に追加されます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29.7055"/>
                </p14:media>
              </p:ext>
            </p:extLst>
          </p:nvPr>
        </p:nvPicPr>
        <p:blipFill>
          <a:blip r:embed="rId4"/>
          <a:srcRect l="21398" r="31026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95"/>
            <a:ext cx="6485337" cy="1179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ねこ情報編集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マイページ：ねこ編集ボタン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"/>
              </a:rPr>
              <a:t>      登録中のねこごとに編集ボタン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更新ボタンをクリック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変更箇所を入力し更新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マイページに戻る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変更が反映されています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29.7055"/>
                </p14:media>
              </p:ext>
            </p:extLst>
          </p:nvPr>
        </p:nvPicPr>
        <p:blipFill>
          <a:blip r:embed="rId4"/>
          <a:srcRect l="21398" r="31026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95"/>
            <a:ext cx="6485337" cy="1179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ねこ情報削除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マイページ：削除ボタン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登録中のねこごとに削除ボタン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削除リンクをクリック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"/>
              </a:rPr>
              <a:t>      一度確認後に削除を実施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マイページに戻る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ねこ情報がなくなっています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29.7055"/>
                </p14:media>
              </p:ext>
            </p:extLst>
          </p:nvPr>
        </p:nvPicPr>
        <p:blipFill>
          <a:blip r:embed="rId4"/>
          <a:srcRect l="21398" r="31026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メッセージ投稿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06968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ねこ詳細ページ：メッセージ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ボタンクリックでフォーム表示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06968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マイページ：返信ボタン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返信の場合は、受信内容も表示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06968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マイページに遷移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メッセージ送信一覧に表示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29.7055"/>
                </p14:media>
              </p:ext>
            </p:extLst>
          </p:nvPr>
        </p:nvPicPr>
        <p:blipFill>
          <a:blip r:embed="rId4"/>
          <a:srcRect l="21398" r="31026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メッセージ削除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マイページ：送信エリア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各送信メッセージごとに削除が可能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削除ボタンクリック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 一度確認後に削除を実施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マイページに戻る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送信一覧から削除されています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29.7055"/>
                </p14:media>
              </p:ext>
            </p:extLst>
          </p:nvPr>
        </p:nvPicPr>
        <p:blipFill>
          <a:blip r:embed="rId4"/>
          <a:srcRect l="21398" r="31026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71770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>
                <a:solidFill>
                  <a:srgbClr val="544637"/>
                </a:solidFill>
                <a:ea typeface="M+ Bold"/>
              </a:rPr>
              <a:t>デザイン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レスポンシブル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latin typeface="M+"/>
              </a:rPr>
              <a:t>Bootstrapで簡単にレスポンシブルに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カラー制限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メインカラーを3色にして見やすく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パーツを曲線に統一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ページ内容に合わせたソフトな印象に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09086" y="1046264"/>
            <a:ext cx="345210" cy="7555283"/>
            <a:chOff x="0" y="0"/>
            <a:chExt cx="460280" cy="10073710"/>
          </a:xfrm>
        </p:grpSpPr>
        <p:sp>
          <p:nvSpPr>
            <p:cNvPr id="3" name="AutoShape 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7259300" y="9420929"/>
            <a:ext cx="1028700" cy="866071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7609086" y="9775904"/>
            <a:ext cx="329127" cy="156121"/>
            <a:chOff x="0" y="0"/>
            <a:chExt cx="1070941" cy="508000"/>
          </a:xfrm>
        </p:grpSpPr>
        <p:sp>
          <p:nvSpPr>
            <p:cNvPr id="7" name="Freeform 7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l="l" t="t" r="r" b="b"/>
              <a:pathLst>
                <a:path w="775031" h="76200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9" name="AutoShape 9"/>
          <p:cNvSpPr/>
          <p:nvPr/>
        </p:nvSpPr>
        <p:spPr>
          <a:xfrm>
            <a:off x="0" y="0"/>
            <a:ext cx="2013475" cy="10287000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388427" y="1046264"/>
            <a:ext cx="1236620" cy="1154113"/>
            <a:chOff x="0" y="0"/>
            <a:chExt cx="1648827" cy="1538817"/>
          </a:xfrm>
        </p:grpSpPr>
        <p:sp>
          <p:nvSpPr>
            <p:cNvPr id="11" name="AutoShape 11"/>
            <p:cNvSpPr/>
            <p:nvPr/>
          </p:nvSpPr>
          <p:spPr>
            <a:xfrm>
              <a:off x="0" y="0"/>
              <a:ext cx="1648827" cy="1538817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23229" y="444247"/>
              <a:ext cx="1202369" cy="851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53"/>
                </a:lnSpc>
              </a:pPr>
              <a:r>
                <a:rPr lang="en-US" sz="4453">
                  <a:solidFill>
                    <a:srgbClr val="F4D13E"/>
                  </a:solidFill>
                  <a:latin typeface="M+ Bold"/>
                </a:rPr>
                <a:t>04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254119" y="874814"/>
            <a:ext cx="3610052" cy="108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sz="6000" spc="240">
                <a:solidFill>
                  <a:srgbClr val="544637"/>
                </a:solidFill>
                <a:ea typeface="M+ Bold"/>
              </a:rPr>
              <a:t>加藤</a:t>
            </a:r>
          </a:p>
        </p:txBody>
      </p:sp>
      <p:sp>
        <p:nvSpPr>
          <p:cNvPr id="14" name="AutoShape 14"/>
          <p:cNvSpPr/>
          <p:nvPr/>
        </p:nvSpPr>
        <p:spPr>
          <a:xfrm>
            <a:off x="2931222" y="1069057"/>
            <a:ext cx="995634" cy="923414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3101059" y="1208502"/>
            <a:ext cx="675008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+ Bold"/>
              </a:rPr>
              <a:t>01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931222" y="2075065"/>
            <a:ext cx="6596317" cy="2899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 Bold"/>
              </a:rPr>
              <a:t>担当：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 algn="l"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49287" y="2457311"/>
            <a:ext cx="758826" cy="69636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99"/>
              </a:lnSpc>
              <a:spcBef>
                <a:spcPct val="0"/>
              </a:spcBef>
            </a:pPr>
            <a:r>
              <a:rPr lang="en-US" sz="4999" spc="199">
                <a:solidFill>
                  <a:srgbClr val="544637"/>
                </a:solidFill>
                <a:ea typeface="M+ Bold"/>
              </a:rPr>
              <a:t>メンバー振り返り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65098" y="5582272"/>
            <a:ext cx="675008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+ Bold"/>
              </a:rPr>
              <a:t>04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418158" y="857304"/>
            <a:ext cx="3610052" cy="1085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sz="6000" spc="240">
                <a:solidFill>
                  <a:srgbClr val="544637"/>
                </a:solidFill>
                <a:ea typeface="M+ Bold"/>
              </a:rPr>
              <a:t>上月</a:t>
            </a:r>
          </a:p>
        </p:txBody>
      </p:sp>
      <p:sp>
        <p:nvSpPr>
          <p:cNvPr id="20" name="AutoShape 20"/>
          <p:cNvSpPr/>
          <p:nvPr/>
        </p:nvSpPr>
        <p:spPr>
          <a:xfrm>
            <a:off x="10095261" y="1051493"/>
            <a:ext cx="995634" cy="923414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10265098" y="1190965"/>
            <a:ext cx="675008" cy="625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+ Bold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095261" y="2057502"/>
            <a:ext cx="6596317" cy="2899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 Bold"/>
              </a:rPr>
              <a:t>担当：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 algn="l"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254000" y="5248909"/>
            <a:ext cx="3610052" cy="1085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sz="6000" spc="240">
                <a:solidFill>
                  <a:srgbClr val="544637"/>
                </a:solidFill>
                <a:ea typeface="M+ Bold"/>
              </a:rPr>
              <a:t>大久保</a:t>
            </a:r>
          </a:p>
        </p:txBody>
      </p:sp>
      <p:sp>
        <p:nvSpPr>
          <p:cNvPr id="24" name="AutoShape 24"/>
          <p:cNvSpPr/>
          <p:nvPr/>
        </p:nvSpPr>
        <p:spPr>
          <a:xfrm>
            <a:off x="2931103" y="5443098"/>
            <a:ext cx="995634" cy="923414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25" name="TextBox 25"/>
          <p:cNvSpPr txBox="1"/>
          <p:nvPr/>
        </p:nvSpPr>
        <p:spPr>
          <a:xfrm>
            <a:off x="3100940" y="5582570"/>
            <a:ext cx="675008" cy="625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931103" y="6441226"/>
            <a:ext cx="6596317" cy="2899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 Bold"/>
              </a:rPr>
              <a:t>担当：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 algn="l"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418039" y="5231345"/>
            <a:ext cx="3610052" cy="1085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sz="6000" spc="240">
                <a:solidFill>
                  <a:srgbClr val="544637"/>
                </a:solidFill>
                <a:ea typeface="M+ Bold"/>
              </a:rPr>
              <a:t>櫻井</a:t>
            </a:r>
          </a:p>
        </p:txBody>
      </p:sp>
      <p:sp>
        <p:nvSpPr>
          <p:cNvPr id="28" name="AutoShape 28"/>
          <p:cNvSpPr/>
          <p:nvPr/>
        </p:nvSpPr>
        <p:spPr>
          <a:xfrm>
            <a:off x="10095142" y="5425535"/>
            <a:ext cx="995634" cy="923414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29" name="TextBox 29"/>
          <p:cNvSpPr txBox="1"/>
          <p:nvPr/>
        </p:nvSpPr>
        <p:spPr>
          <a:xfrm>
            <a:off x="10264980" y="5565007"/>
            <a:ext cx="675008" cy="625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+ Bold"/>
              </a:rPr>
              <a:t>04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095142" y="6423663"/>
            <a:ext cx="6596317" cy="2899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 Bold"/>
              </a:rPr>
              <a:t>担当：全体デザイン、マイページ表示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＞感覚的で使いやすいデザインを意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識。セッションでナビバー切替え。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＞マイページ：一動作で3テーブル</a:t>
            </a:r>
          </a:p>
          <a:p>
            <a:pPr algn="l"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から情報を取得するSQL文に苦戦。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09086" y="1046264"/>
            <a:ext cx="345210" cy="7555283"/>
            <a:chOff x="0" y="0"/>
            <a:chExt cx="460280" cy="10073710"/>
          </a:xfrm>
        </p:grpSpPr>
        <p:sp>
          <p:nvSpPr>
            <p:cNvPr id="3" name="AutoShape 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7259300" y="9420929"/>
            <a:ext cx="1028700" cy="866071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7609086" y="9775904"/>
            <a:ext cx="329127" cy="156121"/>
            <a:chOff x="0" y="0"/>
            <a:chExt cx="1070941" cy="508000"/>
          </a:xfrm>
        </p:grpSpPr>
        <p:sp>
          <p:nvSpPr>
            <p:cNvPr id="7" name="Freeform 7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l="l" t="t" r="r" b="b"/>
              <a:pathLst>
                <a:path w="775031" h="76200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9" name="AutoShape 9"/>
          <p:cNvSpPr/>
          <p:nvPr/>
        </p:nvSpPr>
        <p:spPr>
          <a:xfrm>
            <a:off x="0" y="0"/>
            <a:ext cx="2013475" cy="10287000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397393" y="1196130"/>
            <a:ext cx="10071948" cy="1241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799"/>
              </a:lnSpc>
              <a:spcBef>
                <a:spcPct val="0"/>
              </a:spcBef>
            </a:pPr>
            <a:r>
              <a:rPr lang="en-US" sz="6999" spc="111">
                <a:solidFill>
                  <a:srgbClr val="544637"/>
                </a:solidFill>
                <a:ea typeface="M+ Bold"/>
              </a:rPr>
              <a:t>ページ概要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3538135" y="1501500"/>
            <a:ext cx="995634" cy="923414"/>
            <a:chOff x="0" y="0"/>
            <a:chExt cx="1327512" cy="1231219"/>
          </a:xfrm>
        </p:grpSpPr>
        <p:sp>
          <p:nvSpPr>
            <p:cNvPr id="12" name="AutoShape 12"/>
            <p:cNvSpPr/>
            <p:nvPr/>
          </p:nvSpPr>
          <p:spPr>
            <a:xfrm>
              <a:off x="0" y="0"/>
              <a:ext cx="1327512" cy="1231219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226450" y="192276"/>
              <a:ext cx="900011" cy="8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599"/>
                </a:lnSpc>
              </a:pPr>
              <a:r>
                <a:rPr lang="en-US" sz="3999">
                  <a:solidFill>
                    <a:srgbClr val="FFFFFF"/>
                  </a:solidFill>
                  <a:latin typeface="M+ Bold"/>
                </a:rPr>
                <a:t>01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397393" y="3351344"/>
            <a:ext cx="10071948" cy="1241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799"/>
              </a:lnSpc>
              <a:spcBef>
                <a:spcPct val="0"/>
              </a:spcBef>
            </a:pPr>
            <a:r>
              <a:rPr lang="en-US" sz="6999" spc="111">
                <a:solidFill>
                  <a:srgbClr val="544637"/>
                </a:solidFill>
                <a:ea typeface="M+ Bold"/>
              </a:rPr>
              <a:t>アピールポイント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397393" y="5509906"/>
            <a:ext cx="10071948" cy="1241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799"/>
              </a:lnSpc>
              <a:spcBef>
                <a:spcPct val="0"/>
              </a:spcBef>
            </a:pPr>
            <a:r>
              <a:rPr lang="en-US" sz="6999" spc="111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97393" y="7668468"/>
            <a:ext cx="10071948" cy="1241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799"/>
              </a:lnSpc>
              <a:spcBef>
                <a:spcPct val="0"/>
              </a:spcBef>
            </a:pPr>
            <a:r>
              <a:rPr lang="en-US" sz="6999" spc="111">
                <a:solidFill>
                  <a:srgbClr val="544637"/>
                </a:solidFill>
                <a:ea typeface="M+ Bold"/>
              </a:rPr>
              <a:t>メンバー振り返り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3538135" y="3600838"/>
            <a:ext cx="995634" cy="923414"/>
            <a:chOff x="0" y="0"/>
            <a:chExt cx="1327512" cy="1231219"/>
          </a:xfrm>
        </p:grpSpPr>
        <p:sp>
          <p:nvSpPr>
            <p:cNvPr id="18" name="AutoShape 18"/>
            <p:cNvSpPr/>
            <p:nvPr/>
          </p:nvSpPr>
          <p:spPr>
            <a:xfrm>
              <a:off x="0" y="0"/>
              <a:ext cx="1327512" cy="1231219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226450" y="192276"/>
              <a:ext cx="900011" cy="8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599"/>
                </a:lnSpc>
              </a:pPr>
              <a:r>
                <a:rPr lang="en-US" sz="3999">
                  <a:solidFill>
                    <a:srgbClr val="FFFFFF"/>
                  </a:solidFill>
                  <a:latin typeface="M+ Bold"/>
                </a:rPr>
                <a:t>02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3538135" y="5759400"/>
            <a:ext cx="995634" cy="923414"/>
            <a:chOff x="0" y="0"/>
            <a:chExt cx="1327512" cy="1231219"/>
          </a:xfrm>
        </p:grpSpPr>
        <p:sp>
          <p:nvSpPr>
            <p:cNvPr id="21" name="AutoShape 21"/>
            <p:cNvSpPr/>
            <p:nvPr/>
          </p:nvSpPr>
          <p:spPr>
            <a:xfrm>
              <a:off x="0" y="0"/>
              <a:ext cx="1327512" cy="1231219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226450" y="192276"/>
              <a:ext cx="900011" cy="8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599"/>
                </a:lnSpc>
              </a:pPr>
              <a:r>
                <a:rPr lang="en-US" sz="3999">
                  <a:solidFill>
                    <a:srgbClr val="FFFFFF"/>
                  </a:solidFill>
                  <a:latin typeface="M+ Bold"/>
                </a:rPr>
                <a:t>03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3538135" y="7917961"/>
            <a:ext cx="995634" cy="923414"/>
            <a:chOff x="0" y="0"/>
            <a:chExt cx="1327512" cy="1231219"/>
          </a:xfrm>
        </p:grpSpPr>
        <p:sp>
          <p:nvSpPr>
            <p:cNvPr id="24" name="AutoShape 24"/>
            <p:cNvSpPr/>
            <p:nvPr/>
          </p:nvSpPr>
          <p:spPr>
            <a:xfrm>
              <a:off x="0" y="0"/>
              <a:ext cx="1327512" cy="1231219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226450" y="192276"/>
              <a:ext cx="900011" cy="8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599"/>
                </a:lnSpc>
              </a:pPr>
              <a:r>
                <a:rPr lang="en-US" sz="3999">
                  <a:solidFill>
                    <a:srgbClr val="FFFFFF"/>
                  </a:solidFill>
                  <a:latin typeface="M+ Bold"/>
                </a:rPr>
                <a:t>04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388427" y="1046264"/>
            <a:ext cx="1236620" cy="1154113"/>
            <a:chOff x="0" y="0"/>
            <a:chExt cx="1648827" cy="1538817"/>
          </a:xfrm>
        </p:grpSpPr>
        <p:sp>
          <p:nvSpPr>
            <p:cNvPr id="27" name="AutoShape 27"/>
            <p:cNvSpPr/>
            <p:nvPr/>
          </p:nvSpPr>
          <p:spPr>
            <a:xfrm>
              <a:off x="0" y="0"/>
              <a:ext cx="1648827" cy="1538817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223229" y="444247"/>
              <a:ext cx="1202369" cy="851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53"/>
                </a:lnSpc>
              </a:pPr>
              <a:r>
                <a:rPr lang="en-US" sz="4453">
                  <a:solidFill>
                    <a:srgbClr val="F4D13E"/>
                  </a:solidFill>
                  <a:latin typeface="M+ Bold"/>
                </a:rPr>
                <a:t>00</a:t>
              </a: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680347" y="2476361"/>
            <a:ext cx="652780" cy="7299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19"/>
              </a:lnSpc>
              <a:spcBef>
                <a:spcPct val="0"/>
              </a:spcBef>
            </a:pPr>
            <a:r>
              <a:rPr lang="en-US" sz="4299" spc="163">
                <a:solidFill>
                  <a:srgbClr val="544637"/>
                </a:solidFill>
                <a:ea typeface="M+ Bold"/>
              </a:rPr>
              <a:t>プレゼンテーションの流れ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1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09086" y="1046264"/>
            <a:ext cx="345210" cy="7555283"/>
            <a:chOff x="0" y="0"/>
            <a:chExt cx="460280" cy="10073710"/>
          </a:xfrm>
        </p:grpSpPr>
        <p:sp>
          <p:nvSpPr>
            <p:cNvPr id="3" name="AutoShape 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2258508" y="4424704"/>
            <a:ext cx="3496209" cy="40679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6" name="Freeform 6"/>
          <p:cNvSpPr/>
          <p:nvPr/>
        </p:nvSpPr>
        <p:spPr>
          <a:xfrm>
            <a:off x="-275499" y="5143500"/>
            <a:ext cx="18838998" cy="5215416"/>
          </a:xfrm>
          <a:custGeom>
            <a:avLst/>
            <a:gdLst/>
            <a:ahLst/>
            <a:cxnLst/>
            <a:rect l="l" t="t" r="r" b="b"/>
            <a:pathLst>
              <a:path w="18838998" h="5215416">
                <a:moveTo>
                  <a:pt x="0" y="0"/>
                </a:moveTo>
                <a:lnTo>
                  <a:pt x="18838998" y="0"/>
                </a:lnTo>
                <a:lnTo>
                  <a:pt x="18838998" y="5215416"/>
                </a:lnTo>
                <a:lnTo>
                  <a:pt x="0" y="52154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1" b="-901"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806973" y="1911871"/>
            <a:ext cx="14674055" cy="1257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59"/>
              </a:lnSpc>
            </a:pPr>
            <a:r>
              <a:rPr lang="en-US" sz="7799">
                <a:solidFill>
                  <a:srgbClr val="FFFFFF"/>
                </a:solidFill>
                <a:ea typeface="M+ Bold"/>
              </a:rPr>
              <a:t>ご清聴ありがとうございました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277558" y="3805970"/>
            <a:ext cx="3528470" cy="54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59"/>
              </a:lnSpc>
            </a:pPr>
            <a:r>
              <a:rPr lang="en-US" sz="3599">
                <a:solidFill>
                  <a:srgbClr val="FFFFFF"/>
                </a:solidFill>
                <a:latin typeface="M+ Bold"/>
              </a:rPr>
              <a:t>Team  SAKURA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5578810" cy="10287000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3" name="AutoShape 3"/>
          <p:cNvSpPr/>
          <p:nvPr/>
        </p:nvSpPr>
        <p:spPr>
          <a:xfrm rot="-5400000">
            <a:off x="16630430" y="7457678"/>
            <a:ext cx="2267397" cy="20340"/>
          </a:xfrm>
          <a:prstGeom prst="rect">
            <a:avLst/>
          </a:prstGeom>
          <a:solidFill>
            <a:srgbClr val="222222"/>
          </a:solidFill>
        </p:spPr>
        <p:txBody>
          <a:bodyPr/>
          <a:lstStyle/>
          <a:p>
            <a:endParaRPr lang="ja-JP" altLang="en-US"/>
          </a:p>
        </p:txBody>
      </p:sp>
      <p:pic>
        <p:nvPicPr>
          <p:cNvPr id="4" name="Picture 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8535" t="10463" r="10270"/>
          <a:stretch>
            <a:fillRect/>
          </a:stretch>
        </p:blipFill>
        <p:spPr>
          <a:xfrm>
            <a:off x="1028700" y="1028700"/>
            <a:ext cx="6976024" cy="8229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417264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ページ概要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038389" y="1046264"/>
            <a:ext cx="1159389" cy="1079768"/>
            <a:chOff x="0" y="0"/>
            <a:chExt cx="1545853" cy="1439690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1545853" cy="143969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09288" y="405898"/>
              <a:ext cx="1127277" cy="7922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75"/>
                </a:lnSpc>
              </a:pPr>
              <a:r>
                <a:rPr lang="en-US" sz="4175">
                  <a:solidFill>
                    <a:srgbClr val="FFFFFF"/>
                  </a:solidFill>
                  <a:latin typeface="M+ Bold"/>
                </a:rPr>
                <a:t>01</a:t>
              </a:r>
            </a:p>
          </p:txBody>
        </p:sp>
      </p:grpSp>
      <p:sp>
        <p:nvSpPr>
          <p:cNvPr id="9" name="AutoShape 9"/>
          <p:cNvSpPr/>
          <p:nvPr/>
        </p:nvSpPr>
        <p:spPr>
          <a:xfrm>
            <a:off x="17259300" y="9420929"/>
            <a:ext cx="1028700" cy="866071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7609086" y="9775904"/>
            <a:ext cx="329127" cy="156121"/>
            <a:chOff x="0" y="0"/>
            <a:chExt cx="1070941" cy="508000"/>
          </a:xfrm>
        </p:grpSpPr>
        <p:sp>
          <p:nvSpPr>
            <p:cNvPr id="11" name="Freeform 11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l="l" t="t" r="r" b="b"/>
              <a:pathLst>
                <a:path w="775031" h="76200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7609086" y="1046264"/>
            <a:ext cx="345210" cy="7555283"/>
            <a:chOff x="0" y="0"/>
            <a:chExt cx="460280" cy="10073710"/>
          </a:xfrm>
        </p:grpSpPr>
        <p:sp>
          <p:nvSpPr>
            <p:cNvPr id="14" name="AutoShape 14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5" name="TextBox 15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038389" y="3118208"/>
            <a:ext cx="8220911" cy="5174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212"/>
              </a:lnSpc>
            </a:pPr>
            <a:r>
              <a:rPr lang="en-US" sz="6900">
                <a:solidFill>
                  <a:srgbClr val="544637"/>
                </a:solidFill>
                <a:ea typeface="M+ Bold"/>
              </a:rPr>
              <a:t>ねこを探す人と</a:t>
            </a:r>
          </a:p>
          <a:p>
            <a:pPr>
              <a:lnSpc>
                <a:spcPts val="10212"/>
              </a:lnSpc>
            </a:pPr>
            <a:r>
              <a:rPr lang="en-US" sz="6900">
                <a:solidFill>
                  <a:srgbClr val="544637"/>
                </a:solidFill>
                <a:ea typeface="M+ Bold"/>
              </a:rPr>
              <a:t>ねこの家族を探す人をマッチングする</a:t>
            </a:r>
          </a:p>
          <a:p>
            <a:pPr>
              <a:lnSpc>
                <a:spcPts val="10212"/>
              </a:lnSpc>
            </a:pPr>
            <a:r>
              <a:rPr lang="en-US" sz="6900">
                <a:solidFill>
                  <a:srgbClr val="544637"/>
                </a:solidFill>
                <a:ea typeface="M+ Bold"/>
              </a:rPr>
              <a:t>サイトです。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709190" y="0"/>
            <a:ext cx="5578810" cy="10287000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731" t="6436" r="4350"/>
          <a:stretch>
            <a:fillRect/>
          </a:stretch>
        </p:blipFill>
        <p:spPr>
          <a:xfrm>
            <a:off x="10283276" y="1028700"/>
            <a:ext cx="6976024" cy="82296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143177" y="1487870"/>
            <a:ext cx="6299526" cy="638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アピールポイント</a:t>
            </a:r>
          </a:p>
        </p:txBody>
      </p:sp>
      <p:sp>
        <p:nvSpPr>
          <p:cNvPr id="5" name="AutoShape 5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02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3737672"/>
            <a:ext cx="7786463" cy="1468645"/>
            <a:chOff x="0" y="0"/>
            <a:chExt cx="10381950" cy="1958194"/>
          </a:xfrm>
        </p:grpSpPr>
        <p:sp>
          <p:nvSpPr>
            <p:cNvPr id="16" name="TextBox 16"/>
            <p:cNvSpPr txBox="1"/>
            <p:nvPr/>
          </p:nvSpPr>
          <p:spPr>
            <a:xfrm>
              <a:off x="1336565" y="-190500"/>
              <a:ext cx="9045386" cy="1508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165"/>
                </a:lnSpc>
              </a:pPr>
              <a:r>
                <a:rPr lang="en-US" sz="6500" spc="390">
                  <a:solidFill>
                    <a:srgbClr val="544637"/>
                  </a:solidFill>
                  <a:ea typeface="M+ Bold"/>
                </a:rPr>
                <a:t>操作性</a:t>
              </a:r>
            </a:p>
          </p:txBody>
        </p:sp>
        <p:sp>
          <p:nvSpPr>
            <p:cNvPr id="17" name="AutoShape 17"/>
            <p:cNvSpPr/>
            <p:nvPr/>
          </p:nvSpPr>
          <p:spPr>
            <a:xfrm>
              <a:off x="0" y="229913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57860" y="358179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336565" y="1232462"/>
              <a:ext cx="9045386" cy="7257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20"/>
                </a:lnSpc>
              </a:pPr>
              <a:r>
                <a:rPr lang="en-US" sz="3000">
                  <a:solidFill>
                    <a:srgbClr val="544637"/>
                  </a:solidFill>
                  <a:ea typeface="M+"/>
                </a:rPr>
                <a:t>＞感覚的に使いやすい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56239" y="5763663"/>
            <a:ext cx="7786463" cy="1468645"/>
            <a:chOff x="0" y="0"/>
            <a:chExt cx="10381950" cy="1958194"/>
          </a:xfrm>
        </p:grpSpPr>
        <p:sp>
          <p:nvSpPr>
            <p:cNvPr id="21" name="TextBox 21"/>
            <p:cNvSpPr txBox="1"/>
            <p:nvPr/>
          </p:nvSpPr>
          <p:spPr>
            <a:xfrm>
              <a:off x="1336565" y="-190500"/>
              <a:ext cx="9045386" cy="1508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165"/>
                </a:lnSpc>
              </a:pPr>
              <a:r>
                <a:rPr lang="en-US" sz="6500" spc="390">
                  <a:solidFill>
                    <a:srgbClr val="544637"/>
                  </a:solidFill>
                  <a:ea typeface="M+ Bold"/>
                </a:rPr>
                <a:t>視認性</a:t>
              </a:r>
            </a:p>
          </p:txBody>
        </p:sp>
        <p:sp>
          <p:nvSpPr>
            <p:cNvPr id="22" name="AutoShape 22"/>
            <p:cNvSpPr/>
            <p:nvPr/>
          </p:nvSpPr>
          <p:spPr>
            <a:xfrm>
              <a:off x="0" y="229913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57860" y="358179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336565" y="1232462"/>
              <a:ext cx="9045386" cy="7257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20"/>
                </a:lnSpc>
              </a:pPr>
              <a:r>
                <a:rPr lang="en-US" sz="3000">
                  <a:solidFill>
                    <a:srgbClr val="544637"/>
                  </a:solidFill>
                  <a:ea typeface="M+"/>
                </a:rPr>
                <a:t>＞明るく、シンプルに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656239" y="7789655"/>
            <a:ext cx="7786463" cy="1468645"/>
            <a:chOff x="0" y="0"/>
            <a:chExt cx="10381950" cy="1958194"/>
          </a:xfrm>
        </p:grpSpPr>
        <p:sp>
          <p:nvSpPr>
            <p:cNvPr id="26" name="TextBox 26"/>
            <p:cNvSpPr txBox="1"/>
            <p:nvPr/>
          </p:nvSpPr>
          <p:spPr>
            <a:xfrm>
              <a:off x="1336565" y="-190500"/>
              <a:ext cx="9045386" cy="1508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165"/>
                </a:lnSpc>
              </a:pPr>
              <a:r>
                <a:rPr lang="en-US" sz="6500" spc="390">
                  <a:solidFill>
                    <a:srgbClr val="544637"/>
                  </a:solidFill>
                  <a:ea typeface="M+ Bold"/>
                </a:rPr>
                <a:t>安全性</a:t>
              </a:r>
            </a:p>
          </p:txBody>
        </p:sp>
        <p:sp>
          <p:nvSpPr>
            <p:cNvPr id="27" name="AutoShape 27"/>
            <p:cNvSpPr/>
            <p:nvPr/>
          </p:nvSpPr>
          <p:spPr>
            <a:xfrm>
              <a:off x="0" y="229913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57860" y="358179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336565" y="1232462"/>
              <a:ext cx="9045386" cy="7257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20"/>
                </a:lnSpc>
              </a:pPr>
              <a:r>
                <a:rPr lang="en-US" sz="3000">
                  <a:solidFill>
                    <a:srgbClr val="544637"/>
                  </a:solidFill>
                  <a:ea typeface="M+"/>
                </a:rPr>
                <a:t>＞XSS対策、セッション確認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09086" y="1046264"/>
            <a:ext cx="345210" cy="7555283"/>
            <a:chOff x="0" y="0"/>
            <a:chExt cx="460280" cy="10073710"/>
          </a:xfrm>
        </p:grpSpPr>
        <p:sp>
          <p:nvSpPr>
            <p:cNvPr id="3" name="AutoShape 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7259300" y="9420929"/>
            <a:ext cx="1028700" cy="866071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7609086" y="9775904"/>
            <a:ext cx="329127" cy="156121"/>
            <a:chOff x="0" y="0"/>
            <a:chExt cx="1070941" cy="508000"/>
          </a:xfrm>
        </p:grpSpPr>
        <p:sp>
          <p:nvSpPr>
            <p:cNvPr id="7" name="Freeform 7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l="l" t="t" r="r" b="b"/>
              <a:pathLst>
                <a:path w="775031" h="76200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9" name="AutoShape 9"/>
          <p:cNvSpPr/>
          <p:nvPr/>
        </p:nvSpPr>
        <p:spPr>
          <a:xfrm>
            <a:off x="0" y="0"/>
            <a:ext cx="2013475" cy="10287000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388427" y="1046264"/>
            <a:ext cx="1236620" cy="1154113"/>
            <a:chOff x="0" y="0"/>
            <a:chExt cx="1648827" cy="1538817"/>
          </a:xfrm>
        </p:grpSpPr>
        <p:sp>
          <p:nvSpPr>
            <p:cNvPr id="11" name="AutoShape 11"/>
            <p:cNvSpPr/>
            <p:nvPr/>
          </p:nvSpPr>
          <p:spPr>
            <a:xfrm>
              <a:off x="0" y="0"/>
              <a:ext cx="1648827" cy="1538817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23229" y="444247"/>
              <a:ext cx="1202369" cy="851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53"/>
                </a:lnSpc>
              </a:pPr>
              <a:r>
                <a:rPr lang="en-US" sz="4453">
                  <a:solidFill>
                    <a:srgbClr val="F4D13E"/>
                  </a:solidFill>
                  <a:latin typeface="M+ Bold"/>
                </a:rPr>
                <a:t>03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49287" y="2457311"/>
            <a:ext cx="758826" cy="69636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99"/>
              </a:lnSpc>
              <a:spcBef>
                <a:spcPct val="0"/>
              </a:spcBef>
            </a:pPr>
            <a:r>
              <a:rPr lang="en-US" sz="4999" spc="1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2594851" y="943941"/>
            <a:ext cx="6849505" cy="834363"/>
            <a:chOff x="0" y="0"/>
            <a:chExt cx="9132673" cy="1112484"/>
          </a:xfrm>
        </p:grpSpPr>
        <p:sp>
          <p:nvSpPr>
            <p:cNvPr id="15" name="TextBox 15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ログイン</a:t>
              </a:r>
            </a:p>
          </p:txBody>
        </p:sp>
        <p:sp>
          <p:nvSpPr>
            <p:cNvPr id="16" name="AutoShape 16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594851" y="2183005"/>
            <a:ext cx="6849505" cy="834363"/>
            <a:chOff x="0" y="0"/>
            <a:chExt cx="9132673" cy="1112484"/>
          </a:xfrm>
        </p:grpSpPr>
        <p:sp>
          <p:nvSpPr>
            <p:cNvPr id="19" name="TextBox 19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ログアウト</a:t>
              </a:r>
            </a:p>
          </p:txBody>
        </p:sp>
        <p:sp>
          <p:nvSpPr>
            <p:cNvPr id="20" name="AutoShape 20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101969" y="943941"/>
            <a:ext cx="6849505" cy="834363"/>
            <a:chOff x="0" y="0"/>
            <a:chExt cx="9132673" cy="1112484"/>
          </a:xfrm>
        </p:grpSpPr>
        <p:sp>
          <p:nvSpPr>
            <p:cNvPr id="23" name="TextBox 23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メッセージ投稿</a:t>
              </a:r>
            </a:p>
          </p:txBody>
        </p:sp>
        <p:sp>
          <p:nvSpPr>
            <p:cNvPr id="24" name="AutoShape 24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594851" y="3419241"/>
            <a:ext cx="6849505" cy="834363"/>
            <a:chOff x="0" y="0"/>
            <a:chExt cx="9132673" cy="1112484"/>
          </a:xfrm>
        </p:grpSpPr>
        <p:sp>
          <p:nvSpPr>
            <p:cNvPr id="27" name="TextBox 27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ユーザー登録</a:t>
              </a:r>
            </a:p>
          </p:txBody>
        </p:sp>
        <p:sp>
          <p:nvSpPr>
            <p:cNvPr id="28" name="AutoShape 28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2594851" y="4655478"/>
            <a:ext cx="6849505" cy="834363"/>
            <a:chOff x="0" y="0"/>
            <a:chExt cx="9132673" cy="1112484"/>
          </a:xfrm>
        </p:grpSpPr>
        <p:sp>
          <p:nvSpPr>
            <p:cNvPr id="31" name="TextBox 31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ユーザー編集</a:t>
              </a:r>
            </a:p>
          </p:txBody>
        </p:sp>
        <p:sp>
          <p:nvSpPr>
            <p:cNvPr id="32" name="AutoShape 32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2594851" y="5891714"/>
            <a:ext cx="6849505" cy="834363"/>
            <a:chOff x="0" y="0"/>
            <a:chExt cx="9132673" cy="1112484"/>
          </a:xfrm>
        </p:grpSpPr>
        <p:sp>
          <p:nvSpPr>
            <p:cNvPr id="35" name="TextBox 35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ねこまっち(条件)</a:t>
              </a:r>
            </a:p>
          </p:txBody>
        </p:sp>
        <p:sp>
          <p:nvSpPr>
            <p:cNvPr id="36" name="AutoShape 36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2594851" y="7127951"/>
            <a:ext cx="6849505" cy="834363"/>
            <a:chOff x="0" y="0"/>
            <a:chExt cx="9132673" cy="1112484"/>
          </a:xfrm>
        </p:grpSpPr>
        <p:sp>
          <p:nvSpPr>
            <p:cNvPr id="39" name="TextBox 39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ねこまっち(ID)</a:t>
              </a:r>
            </a:p>
          </p:txBody>
        </p:sp>
        <p:sp>
          <p:nvSpPr>
            <p:cNvPr id="40" name="AutoShape 40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157860" y="268236"/>
              <a:ext cx="627403" cy="566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799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2594851" y="8364187"/>
            <a:ext cx="6849505" cy="834363"/>
            <a:chOff x="0" y="0"/>
            <a:chExt cx="9132673" cy="1112484"/>
          </a:xfrm>
        </p:grpSpPr>
        <p:sp>
          <p:nvSpPr>
            <p:cNvPr id="43" name="TextBox 43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マイページ</a:t>
              </a:r>
            </a:p>
          </p:txBody>
        </p:sp>
        <p:sp>
          <p:nvSpPr>
            <p:cNvPr id="44" name="AutoShape 44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157860" y="255389"/>
              <a:ext cx="627403" cy="5826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0101969" y="2183005"/>
            <a:ext cx="6849505" cy="834363"/>
            <a:chOff x="0" y="0"/>
            <a:chExt cx="9132673" cy="1112484"/>
          </a:xfrm>
        </p:grpSpPr>
        <p:sp>
          <p:nvSpPr>
            <p:cNvPr id="47" name="TextBox 47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メッセージ削除</a:t>
              </a:r>
            </a:p>
          </p:txBody>
        </p:sp>
        <p:sp>
          <p:nvSpPr>
            <p:cNvPr id="48" name="AutoShape 48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0101969" y="3419241"/>
            <a:ext cx="6849505" cy="834363"/>
            <a:chOff x="0" y="0"/>
            <a:chExt cx="9132673" cy="1112484"/>
          </a:xfrm>
        </p:grpSpPr>
        <p:sp>
          <p:nvSpPr>
            <p:cNvPr id="51" name="TextBox 51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ねこ新規登録</a:t>
              </a:r>
            </a:p>
          </p:txBody>
        </p:sp>
        <p:sp>
          <p:nvSpPr>
            <p:cNvPr id="52" name="AutoShape 52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0101969" y="4655478"/>
            <a:ext cx="6849505" cy="834363"/>
            <a:chOff x="0" y="0"/>
            <a:chExt cx="9132673" cy="1112484"/>
          </a:xfrm>
        </p:grpSpPr>
        <p:sp>
          <p:nvSpPr>
            <p:cNvPr id="55" name="TextBox 55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ねこ情報編集</a:t>
              </a:r>
            </a:p>
          </p:txBody>
        </p:sp>
        <p:sp>
          <p:nvSpPr>
            <p:cNvPr id="56" name="AutoShape 56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10101969" y="5891714"/>
            <a:ext cx="6849505" cy="834363"/>
            <a:chOff x="0" y="0"/>
            <a:chExt cx="9132673" cy="1112484"/>
          </a:xfrm>
        </p:grpSpPr>
        <p:sp>
          <p:nvSpPr>
            <p:cNvPr id="59" name="TextBox 59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ねこ情報削除</a:t>
              </a:r>
            </a:p>
          </p:txBody>
        </p:sp>
        <p:sp>
          <p:nvSpPr>
            <p:cNvPr id="60" name="AutoShape 60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10101969" y="7127951"/>
            <a:ext cx="6849505" cy="834363"/>
            <a:chOff x="0" y="0"/>
            <a:chExt cx="9132673" cy="1112484"/>
          </a:xfrm>
        </p:grpSpPr>
        <p:sp>
          <p:nvSpPr>
            <p:cNvPr id="63" name="TextBox 63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デザイン</a:t>
              </a:r>
            </a:p>
          </p:txBody>
        </p:sp>
        <p:sp>
          <p:nvSpPr>
            <p:cNvPr id="64" name="AutoShape 64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5" name="TextBox 65"/>
            <p:cNvSpPr txBox="1"/>
            <p:nvPr/>
          </p:nvSpPr>
          <p:spPr>
            <a:xfrm>
              <a:off x="157860" y="268236"/>
              <a:ext cx="627403" cy="566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799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628" t="5616" r="3861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ログイン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ナビゲーションバー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どこからでもログイン可能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フォーム入力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補足コメントを入れて下さい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登録ボタン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補足コメントを入れて下さい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704" t="5932" r="4660"/>
          <a:stretch>
            <a:fillRect/>
          </a:stretch>
        </p:blipFill>
        <p:spPr>
          <a:xfrm>
            <a:off x="9587450" y="0"/>
            <a:ext cx="8837158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ログアウト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ナビゲーションバー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"/>
              </a:rPr>
              <a:t>      ログインしていればどこからでも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セッション情報を破棄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ナビゲーションバーも変化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ログアウト完了ページ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ログアウトしたことをアナウンス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983" t="5391" r="2534"/>
          <a:stretch>
            <a:fillRect/>
          </a:stretch>
        </p:blipFill>
        <p:spPr>
          <a:xfrm>
            <a:off x="9587450" y="0"/>
            <a:ext cx="8837158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ユーザー登録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ナビゲーションバー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 未ログイン状態でどこからでも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エラーメッセージ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同じユーザーIDでの登録不可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登録成功でログイン画面へ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そのまますぐにログインできます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296" t="5714" r="2544"/>
          <a:stretch>
            <a:fillRect/>
          </a:stretch>
        </p:blipFill>
        <p:spPr>
          <a:xfrm>
            <a:off x="9587450" y="0"/>
            <a:ext cx="8837158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ユーザー編集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マイページ：編集ボタン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現在の登録情報を表示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更新ボタン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更新エラーの場合はフォームに表示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更新完了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セッションを入替え、マイページへ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511</Words>
  <Application>Microsoft Office PowerPoint</Application>
  <PresentationFormat>ユーザー設定</PresentationFormat>
  <Paragraphs>239</Paragraphs>
  <Slides>20</Slides>
  <Notes>0</Notes>
  <HiddenSlides>0</HiddenSlides>
  <MMClips>15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5" baseType="lpstr">
      <vt:lpstr>M+</vt:lpstr>
      <vt:lpstr>Calibri</vt:lpstr>
      <vt:lpstr>Arial</vt:lpstr>
      <vt:lpstr>M+ Bold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pepe ohana</dc:title>
  <cp:lastModifiedBy>class</cp:lastModifiedBy>
  <cp:revision>2</cp:revision>
  <dcterms:created xsi:type="dcterms:W3CDTF">2006-08-16T00:00:00Z</dcterms:created>
  <dcterms:modified xsi:type="dcterms:W3CDTF">2023-10-04T05:48:42Z</dcterms:modified>
  <dc:identifier>DAFvoYZgB1k</dc:identifier>
</cp:coreProperties>
</file>

<file path=docProps/thumbnail.jpeg>
</file>